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3" r:id="rId1"/>
    <p:sldMasterId id="2147483782" r:id="rId2"/>
  </p:sldMasterIdLst>
  <p:notesMasterIdLst>
    <p:notesMasterId r:id="rId22"/>
  </p:notesMasterIdLst>
  <p:sldIdLst>
    <p:sldId id="274" r:id="rId3"/>
    <p:sldId id="258" r:id="rId4"/>
    <p:sldId id="300" r:id="rId5"/>
    <p:sldId id="283" r:id="rId6"/>
    <p:sldId id="295" r:id="rId7"/>
    <p:sldId id="259" r:id="rId8"/>
    <p:sldId id="286" r:id="rId9"/>
    <p:sldId id="301" r:id="rId10"/>
    <p:sldId id="302" r:id="rId11"/>
    <p:sldId id="287" r:id="rId12"/>
    <p:sldId id="288" r:id="rId13"/>
    <p:sldId id="290" r:id="rId14"/>
    <p:sldId id="260" r:id="rId15"/>
    <p:sldId id="284" r:id="rId16"/>
    <p:sldId id="285" r:id="rId17"/>
    <p:sldId id="298" r:id="rId18"/>
    <p:sldId id="299" r:id="rId19"/>
    <p:sldId id="293" r:id="rId20"/>
    <p:sldId id="28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24D"/>
    <a:srgbClr val="FFB915"/>
    <a:srgbClr val="F9B81A"/>
    <a:srgbClr val="0E36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6296" autoAdjust="0"/>
  </p:normalViewPr>
  <p:slideViewPr>
    <p:cSldViewPr snapToObjects="1">
      <p:cViewPr varScale="1">
        <p:scale>
          <a:sx n="119" d="100"/>
          <a:sy n="119" d="100"/>
        </p:scale>
        <p:origin x="232" y="3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A18117-4BA2-BF48-93AB-B8350101293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460118-F936-F240-9333-44C03FA91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27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1B1DBA2-8856-0647-8888-B901A6A1DF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7438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60118-F936-F240-9333-44C03FA914E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42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title Slid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00D7D-E3C8-474C-B0F3-6EB90B8471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1470034"/>
            <a:ext cx="10515600" cy="2852737"/>
          </a:xfrm>
        </p:spPr>
        <p:txBody>
          <a:bodyPr anchor="ctr"/>
          <a:lstStyle>
            <a:lvl1pPr algn="ctr">
              <a:defRPr sz="4500" b="0" i="0" baseline="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Subtitle Factoria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6683A-B057-A84D-BE0C-ABFCB78F8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409441"/>
            <a:ext cx="10515600" cy="168021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342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5656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Left Pictur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CONTENT SLIDE (2-COLUMN, LEFT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42893" y="1843364"/>
            <a:ext cx="5468112" cy="4144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CA76053D-5D97-48D1-86DD-5E02C27CDC6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763" y="1843363"/>
            <a:ext cx="5467351" cy="414496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5813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Right Pictur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CONTENT SLIDE (2-COLUMN, RIGHT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45472"/>
            <a:ext cx="5468112" cy="4144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683B8F9-3432-4D20-8367-06EEA05E3CC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42894" y="1845472"/>
            <a:ext cx="5467351" cy="414496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9638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R's Titl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4 IMAGES LAYOUT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389B31C8-2C3C-442B-9030-FB16E20847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97600" y="1900246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50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5D5E1CA1-9D0E-46F9-A71E-FC1476D3E07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514600" y="1900245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50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07369494-6637-4790-B6C4-599F949C6E8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14600" y="4062503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50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45BFA415-4042-4E4C-8B14-D41E427ED23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97600" y="4062820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50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9462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 Horiz Left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9EAC-5480-EC43-B482-3DB4AB26B8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334AC8F4-1BB5-4AA0-9287-249775154BA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005" y="1812925"/>
            <a:ext cx="7377113" cy="4165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C7D8929-5BE3-4E3B-9EFE-F4876D3FF18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48613" y="1824778"/>
            <a:ext cx="3024187" cy="41656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249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 Vert Left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9EAC-5480-EC43-B482-3DB4AB26B8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36C11BD5-D953-4D44-A5EA-4B669BE092C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581405" y="1813566"/>
            <a:ext cx="7377113" cy="4165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2643CB7C-13B9-42D8-87FE-18E7328E3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1001" y="1813566"/>
            <a:ext cx="3024187" cy="41656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="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8577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BF003D28-CADC-492A-8E50-9E63B88813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16040" y="693738"/>
            <a:ext cx="9559925" cy="521335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544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Left Pictur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CONTENT SLIDE (2-COLUMN, LEFT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42893" y="1843364"/>
            <a:ext cx="5468112" cy="4144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CA76053D-5D97-48D1-86DD-5E02C27CDC6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763" y="1843363"/>
            <a:ext cx="5467351" cy="414496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918247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7B92DEF-259E-E5C5-E740-E883807D5D28}"/>
              </a:ext>
            </a:extLst>
          </p:cNvPr>
          <p:cNvCxnSpPr>
            <a:cxnSpLocks/>
          </p:cNvCxnSpPr>
          <p:nvPr userDrawn="1"/>
        </p:nvCxnSpPr>
        <p:spPr>
          <a:xfrm>
            <a:off x="3352800" y="3657600"/>
            <a:ext cx="54864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4568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3050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59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Full Pag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6C29A-6FE2-1541-A13A-7B4A3A41E9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5" y="381000"/>
            <a:ext cx="11429999" cy="1309688"/>
          </a:xfrm>
        </p:spPr>
        <p:txBody>
          <a:bodyPr/>
          <a:lstStyle>
            <a:lvl1pPr marL="7144" indent="0">
              <a:tabLst/>
              <a:defRPr b="0" i="0">
                <a:solidFill>
                  <a:srgbClr val="FEC24D"/>
                </a:solidFill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Content slide (1-column, no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E0102-2FC2-1D4F-8554-0AEA981D7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7304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911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787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7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2982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565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27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72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BDD1-8C47-4D40-805B-79CEC17E15BA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9F900-FF79-8B4A-B301-BB68324DB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660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Left Picture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CONTENT SLIDE (2-COLUMN, LEFT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42893" y="1843364"/>
            <a:ext cx="5468112" cy="4144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CA76053D-5D97-48D1-86DD-5E02C27CDC6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763" y="1843363"/>
            <a:ext cx="5467351" cy="414496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99789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 2 Columns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solidFill>
                  <a:srgbClr val="FEC24D"/>
                </a:solidFill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Content slide (2-column, no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57045"/>
            <a:ext cx="5471160" cy="41789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2A0BC4-56E6-9A46-8ECB-7A79A0DF6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7663" y="1857045"/>
            <a:ext cx="5471160" cy="4175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269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Pictur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Content slide (2-column, left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42891" y="1843364"/>
            <a:ext cx="5468112" cy="4144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105AAE3-E12C-4AE5-A0EB-84650A78A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763" y="1843363"/>
            <a:ext cx="5467351" cy="414496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0485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Right Pictur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Content slide (2-column, right picture)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C3057-E734-4A4B-ACE8-204A793A3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26561"/>
            <a:ext cx="5468112" cy="4144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73DE3E3-71FD-4BA9-BD7B-DD14E67DC7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42894" y="1826561"/>
            <a:ext cx="5467351" cy="414496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49307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R's Title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1A91-A45C-2841-9C87-79CA5E71E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4 images layout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5C826463-5A06-456F-B5D6-058E9873844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97600" y="1900246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50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1CC6F753-C01B-4A5E-BC1E-EE60D9BB757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514600" y="1900245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50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116B4998-1012-4FDC-BE42-37F2FA807B7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14600" y="4062503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50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D926C9A9-3CE2-408F-92E1-603906F9E39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97600" y="4062820"/>
            <a:ext cx="3479800" cy="195897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50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701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ictures Horiz Left Prohib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9EAC-5480-EC43-B482-3DB4AB26B8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AD158A3-1164-49C2-A9BE-C3CBDB3E969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81005" y="1812925"/>
            <a:ext cx="7377113" cy="4165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ABF52A3-97F0-4199-8AF8-3586AEDE8B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48613" y="1824778"/>
            <a:ext cx="3024187" cy="41656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524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ictures Vert Left Factor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9EAC-5480-EC43-B482-3DB4AB26B8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E5F478C4-97E4-4F14-B9D3-C3A0280A0D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581405" y="1813566"/>
            <a:ext cx="7377113" cy="41656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5268FC10-4246-430D-A2D9-E8825EBCAD9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1001" y="1813566"/>
            <a:ext cx="3024187" cy="41656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="0"/>
            </a:lvl1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center icon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570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EDEC4-9399-444E-B01D-76E0ABBB1E1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ctr">
            <a:normAutofit/>
          </a:bodyPr>
          <a:lstStyle>
            <a:lvl1pPr algn="ctr">
              <a:defRPr sz="4051">
                <a:solidFill>
                  <a:srgbClr val="FEC24D"/>
                </a:solidFill>
              </a:defRPr>
            </a:lvl1pPr>
          </a:lstStyle>
          <a:p>
            <a:r>
              <a:rPr lang="en-US" dirty="0"/>
              <a:t>PRESENTATION TITLE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571A04-D489-C24A-8268-C9A2A3894D7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buNone/>
              <a:defRPr sz="1800"/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 dirty="0"/>
              <a:t>Subtitle (date, presenter,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07C7679-F87B-6443-8C45-8AB863F1407C}"/>
              </a:ext>
            </a:extLst>
          </p:cNvPr>
          <p:cNvCxnSpPr>
            <a:cxnSpLocks/>
          </p:cNvCxnSpPr>
          <p:nvPr userDrawn="1"/>
        </p:nvCxnSpPr>
        <p:spPr>
          <a:xfrm>
            <a:off x="3352800" y="3657600"/>
            <a:ext cx="54864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759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8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D2AFD-6351-8C41-A38A-DBD8FEE3C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8143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20E0A-9783-074B-8DA6-6E7812071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1825625"/>
            <a:ext cx="11430000" cy="4092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67A2E28-8E22-4641-9E56-4B8BCFD0BA01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457200" y="6142340"/>
            <a:ext cx="2286000" cy="3867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BD277E-9756-DA40-8B4F-0EE01D6EF9D5}"/>
              </a:ext>
            </a:extLst>
          </p:cNvPr>
          <p:cNvSpPr txBox="1"/>
          <p:nvPr userDrawn="1"/>
        </p:nvSpPr>
        <p:spPr>
          <a:xfrm>
            <a:off x="1688129" y="-663191"/>
            <a:ext cx="184731" cy="300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02954E-A90E-4645-A203-FE6D1F4CDF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0173" r="22032" b="7592"/>
          <a:stretch/>
        </p:blipFill>
        <p:spPr>
          <a:xfrm>
            <a:off x="11232086" y="457200"/>
            <a:ext cx="95991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266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661" r:id="rId11"/>
    <p:sldLayoutId id="2147483666" r:id="rId12"/>
    <p:sldLayoutId id="2147483654" r:id="rId13"/>
    <p:sldLayoutId id="2147483674" r:id="rId14"/>
    <p:sldLayoutId id="2147483655" r:id="rId15"/>
    <p:sldLayoutId id="2147483716" r:id="rId16"/>
  </p:sldLayoutIdLst>
  <p:txStyles>
    <p:titleStyle>
      <a:lvl1pPr marL="7144" indent="0" algn="l" defTabSz="685783" rtl="0" eaLnBrk="1" latinLnBrk="0" hangingPunct="1">
        <a:lnSpc>
          <a:spcPct val="90000"/>
        </a:lnSpc>
        <a:spcBef>
          <a:spcPct val="0"/>
        </a:spcBef>
        <a:buNone/>
        <a:tabLst/>
        <a:defRPr sz="3300" b="0" i="0" kern="1200" spc="75" baseline="0">
          <a:solidFill>
            <a:srgbClr val="FEC24D"/>
          </a:solidFill>
          <a:latin typeface="Franklin Gothic Medium" panose="020B0603020102020204" pitchFamily="34" charset="0"/>
          <a:ea typeface="+mj-ea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90000"/>
        </a:lnSpc>
        <a:spcBef>
          <a:spcPts val="751"/>
        </a:spcBef>
        <a:buFont typeface="Arial" panose="020B0604020202020204" pitchFamily="34" charset="0"/>
        <a:buChar char="•"/>
        <a:defRPr sz="21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1pPr>
      <a:lvl2pPr marL="51433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2pPr>
      <a:lvl3pPr marL="857229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3pPr>
      <a:lvl4pPr marL="1200121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 spc="0" normalizeH="0" baseline="0">
          <a:solidFill>
            <a:schemeClr val="bg1"/>
          </a:solidFill>
          <a:latin typeface="Avenir Next LT Pro Light" panose="020B0304020202020204" pitchFamily="34" charset="0"/>
          <a:ea typeface="+mn-ea"/>
          <a:cs typeface="Arial" panose="020B0604020202020204" pitchFamily="34" charset="0"/>
        </a:defRPr>
      </a:lvl5pPr>
      <a:lvl6pPr marL="1885904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40" userDrawn="1">
          <p15:clr>
            <a:srgbClr val="F26B43"/>
          </p15:clr>
        </p15:guide>
        <p15:guide id="4" pos="7440" userDrawn="1">
          <p15:clr>
            <a:srgbClr val="F26B43"/>
          </p15:clr>
        </p15:guide>
        <p15:guide id="5" orient="horz" pos="240" userDrawn="1">
          <p15:clr>
            <a:srgbClr val="F26B43"/>
          </p15:clr>
        </p15:guide>
        <p15:guide id="6" orient="horz" pos="40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3D31A51-8519-41FA-A5BA-0F8B06DBD5FA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57200" y="6142340"/>
            <a:ext cx="2286000" cy="3867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18D4A2-4737-0F27-FCA2-80381D252BB5}"/>
              </a:ext>
            </a:extLst>
          </p:cNvPr>
          <p:cNvSpPr txBox="1"/>
          <p:nvPr userDrawn="1"/>
        </p:nvSpPr>
        <p:spPr>
          <a:xfrm>
            <a:off x="1688129" y="-663191"/>
            <a:ext cx="184731" cy="300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D7AB0C-FAAE-AE9C-496B-2B925E8E19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0173" r="22032" b="7592"/>
          <a:stretch/>
        </p:blipFill>
        <p:spPr>
          <a:xfrm>
            <a:off x="11232086" y="457200"/>
            <a:ext cx="95991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204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240" userDrawn="1">
          <p15:clr>
            <a:srgbClr val="F26B43"/>
          </p15:clr>
        </p15:guide>
        <p15:guide id="4" pos="7440" userDrawn="1">
          <p15:clr>
            <a:srgbClr val="F26B43"/>
          </p15:clr>
        </p15:guide>
        <p15:guide id="5" orient="horz" pos="240" userDrawn="1">
          <p15:clr>
            <a:srgbClr val="F26B43"/>
          </p15:clr>
        </p15:guide>
        <p15:guide id="6" orient="horz" pos="40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search/videos/times%20square/" TargetMode="External"/><Relationship Id="rId3" Type="http://schemas.openxmlformats.org/officeDocument/2006/relationships/hyperlink" Target="https://arxiv.org/abs/1804.02767" TargetMode="External"/><Relationship Id="rId7" Type="http://schemas.openxmlformats.org/officeDocument/2006/relationships/hyperlink" Target="https://pjreddie.com/darknet/" TargetMode="External"/><Relationship Id="rId2" Type="http://schemas.openxmlformats.org/officeDocument/2006/relationships/hyperlink" Target="https://www.python.org/" TargetMode="External"/><Relationship Id="rId1" Type="http://schemas.openxmlformats.org/officeDocument/2006/relationships/slideLayout" Target="../slideLayouts/slideLayout28.xml"/><Relationship Id="rId6" Type="http://schemas.openxmlformats.org/officeDocument/2006/relationships/hyperlink" Target="https://docs.python.org/3/library/multiprocessing.html" TargetMode="External"/><Relationship Id="rId5" Type="http://schemas.openxmlformats.org/officeDocument/2006/relationships/hyperlink" Target="https://github.com/opencv/opencv-python" TargetMode="External"/><Relationship Id="rId4" Type="http://schemas.openxmlformats.org/officeDocument/2006/relationships/hyperlink" Target="https://github.com/OlafenwaMoses/ImageAI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168652-5155-453F-8273-D22DA6B873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en-US" sz="6600" dirty="0"/>
              <a:t>Person Detection Using Embarrassingly Parallel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C6CC3E-BE54-4CB2-AAF6-B6D032686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By: Pradyoth Singenahalli Prabhu</a:t>
            </a:r>
          </a:p>
          <a:p>
            <a:pPr algn="l"/>
            <a:r>
              <a:rPr lang="en-US" dirty="0"/>
              <a:t>Student ID: 02071847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10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85ABE-ED75-61B8-EB9F-41E6E4BB3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Person Detection – Parallel (version 1)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7203D7E-D27E-93CB-8C74-AFC86E94F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638881" y="2194845"/>
            <a:ext cx="10909640" cy="41352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40281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85ABE-ED75-61B8-EB9F-41E6E4BB3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Person Detection – Parallel (version 2)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7203D7E-D27E-93CB-8C74-AFC86E94F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929040" y="2084546"/>
            <a:ext cx="10329321" cy="41352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78917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5" name="Rectangle 9224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0C0F9-2596-98EF-8051-9E1D59B1D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Methods</a:t>
            </a:r>
          </a:p>
        </p:txBody>
      </p:sp>
      <p:sp>
        <p:nvSpPr>
          <p:cNvPr id="922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4CE68-0EDE-ECB9-E1EE-70A8A2A27A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Serial and parallel are implemented in a Python programming language using library multiprocessing.</a:t>
            </a:r>
          </a:p>
          <a:p>
            <a:r>
              <a:rPr lang="en-US" sz="2200"/>
              <a:t>For parallelization, using 8 cores in MacBook Pro, whose configuration is Intel i5 (8th generation), and has 8GB RAM.</a:t>
            </a:r>
          </a:p>
          <a:p>
            <a:r>
              <a:rPr lang="en-US" sz="2200"/>
              <a:t>SSD is being used for video reading and writing.</a:t>
            </a:r>
          </a:p>
          <a:p>
            <a:r>
              <a:rPr lang="en-US" sz="2200"/>
              <a:t>Resolution of a video I am testing is 3840 × 2160, and the duration is 8 sec.</a:t>
            </a:r>
          </a:p>
        </p:txBody>
      </p:sp>
      <p:pic>
        <p:nvPicPr>
          <p:cNvPr id="9220" name="Picture 4" descr="Python Multiprocessing | Create Parallel Program Using Different Class">
            <a:extLst>
              <a:ext uri="{FF2B5EF4-FFF2-40B4-BE49-F238E27FC236}">
                <a16:creationId xmlns:a16="http://schemas.microsoft.com/office/drawing/2014/main" id="{160BD0BD-EC5C-7A4C-5E40-5C4C55427B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32"/>
          <a:stretch/>
        </p:blipFill>
        <p:spPr bwMode="auto">
          <a:xfrm>
            <a:off x="7863840" y="998871"/>
            <a:ext cx="4014216" cy="2090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The Zen of Python: A guide to Python's design principles | by Vishal Sharma  | Towards Data Science">
            <a:extLst>
              <a:ext uri="{FF2B5EF4-FFF2-40B4-BE49-F238E27FC236}">
                <a16:creationId xmlns:a16="http://schemas.microsoft.com/office/drawing/2014/main" id="{7E7A5E73-8250-7E8B-5B02-21EEB2F5A6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63840" y="4300177"/>
            <a:ext cx="3995928" cy="173430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031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DBE0FC5-FB10-4F36-9881-74AF9416E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– 8 cores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5E31FF22-5498-0886-DD80-A20025BAC75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34072527"/>
              </p:ext>
            </p:extLst>
          </p:nvPr>
        </p:nvGraphicFramePr>
        <p:xfrm>
          <a:off x="4654296" y="1568567"/>
          <a:ext cx="7214617" cy="3693440"/>
        </p:xfrm>
        <a:graphic>
          <a:graphicData uri="http://schemas.openxmlformats.org/drawingml/2006/table">
            <a:tbl>
              <a:tblPr firstRow="1" bandRow="1"/>
              <a:tblGrid>
                <a:gridCol w="4857912">
                  <a:extLst>
                    <a:ext uri="{9D8B030D-6E8A-4147-A177-3AD203B41FA5}">
                      <a16:colId xmlns:a16="http://schemas.microsoft.com/office/drawing/2014/main" val="116413910"/>
                    </a:ext>
                  </a:extLst>
                </a:gridCol>
                <a:gridCol w="2356705">
                  <a:extLst>
                    <a:ext uri="{9D8B030D-6E8A-4147-A177-3AD203B41FA5}">
                      <a16:colId xmlns:a16="http://schemas.microsoft.com/office/drawing/2014/main" val="1582171077"/>
                    </a:ext>
                  </a:extLst>
                </a:gridCol>
              </a:tblGrid>
              <a:tr h="461680">
                <a:tc>
                  <a:txBody>
                    <a:bodyPr/>
                    <a:lstStyle/>
                    <a:p>
                      <a:pPr rtl="0" fontAlgn="ctr"/>
                      <a:endParaRPr lang="en-US" sz="1600" dirty="0">
                        <a:effectLst/>
                      </a:endParaRP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300" b="1" dirty="0">
                          <a:effectLst/>
                          <a:latin typeface="Calibri" panose="020F0502020204030204" pitchFamily="34" charset="0"/>
                        </a:rPr>
                        <a:t>Person Detection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558807"/>
                  </a:ext>
                </a:extLst>
              </a:tr>
              <a:tr h="4616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300" b="1">
                          <a:effectLst/>
                          <a:latin typeface="Calibri" panose="020F0502020204030204" pitchFamily="34" charset="0"/>
                        </a:rPr>
                        <a:t>Serial - time taken in sec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700" b="0">
                          <a:effectLst/>
                          <a:latin typeface="Calibri" panose="020F0502020204030204" pitchFamily="34" charset="0"/>
                        </a:rPr>
                        <a:t>1176.34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0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1212424"/>
                  </a:ext>
                </a:extLst>
              </a:tr>
              <a:tr h="4616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300" b="1">
                          <a:effectLst/>
                          <a:latin typeface="Calibri" panose="020F0502020204030204" pitchFamily="34" charset="0"/>
                        </a:rPr>
                        <a:t>Parallel (Version 1) - time taken in sec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700" b="0">
                          <a:effectLst/>
                          <a:latin typeface="Calibri" panose="020F0502020204030204" pitchFamily="34" charset="0"/>
                        </a:rPr>
                        <a:t>861.45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841260"/>
                  </a:ext>
                </a:extLst>
              </a:tr>
              <a:tr h="4616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300" b="1">
                          <a:effectLst/>
                          <a:latin typeface="Calibri" panose="020F0502020204030204" pitchFamily="34" charset="0"/>
                        </a:rPr>
                        <a:t>Parallel (Version 2) - time taken in sec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700" b="0">
                          <a:effectLst/>
                          <a:latin typeface="Calibri" panose="020F0502020204030204" pitchFamily="34" charset="0"/>
                        </a:rPr>
                        <a:t>485.22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0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658203"/>
                  </a:ext>
                </a:extLst>
              </a:tr>
              <a:tr h="4616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300" b="1" dirty="0">
                          <a:effectLst/>
                          <a:latin typeface="Calibri" panose="020F0502020204030204" pitchFamily="34" charset="0"/>
                        </a:rPr>
                        <a:t>Speedup (Version 1)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700" b="0">
                          <a:effectLst/>
                          <a:latin typeface="Calibri" panose="020F0502020204030204" pitchFamily="34" charset="0"/>
                        </a:rPr>
                        <a:t>1.365534854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522822"/>
                  </a:ext>
                </a:extLst>
              </a:tr>
              <a:tr h="4616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300" b="1">
                          <a:effectLst/>
                          <a:latin typeface="Calibri" panose="020F0502020204030204" pitchFamily="34" charset="0"/>
                        </a:rPr>
                        <a:t>Speedup (Version 2)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700" b="0">
                          <a:effectLst/>
                          <a:latin typeface="Calibri" panose="020F0502020204030204" pitchFamily="34" charset="0"/>
                        </a:rPr>
                        <a:t>2.424343597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0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963088"/>
                  </a:ext>
                </a:extLst>
              </a:tr>
              <a:tr h="4616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300" b="1">
                          <a:effectLst/>
                          <a:latin typeface="Calibri" panose="020F0502020204030204" pitchFamily="34" charset="0"/>
                        </a:rPr>
                        <a:t>Efficiency (Version 1)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700" b="0">
                          <a:effectLst/>
                          <a:latin typeface="Calibri" panose="020F0502020204030204" pitchFamily="34" charset="0"/>
                        </a:rPr>
                        <a:t>17.06918568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8149010"/>
                  </a:ext>
                </a:extLst>
              </a:tr>
              <a:tr h="46168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300" b="1">
                          <a:effectLst/>
                          <a:latin typeface="Calibri" panose="020F0502020204030204" pitchFamily="34" charset="0"/>
                        </a:rPr>
                        <a:t>Efficiency (Version 2)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0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700" b="0" dirty="0">
                          <a:effectLst/>
                          <a:latin typeface="Calibri" panose="020F0502020204030204" pitchFamily="34" charset="0"/>
                        </a:rPr>
                        <a:t>30.30429496</a:t>
                      </a:r>
                    </a:p>
                  </a:txBody>
                  <a:tcPr marL="41418" marR="41418" marT="27614" marB="27614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0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282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0950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4" name="Rectangle 5133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DBE0FC5-FB10-4F36-9881-74AF9416E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– Speedup</a:t>
            </a:r>
          </a:p>
        </p:txBody>
      </p:sp>
      <p:sp>
        <p:nvSpPr>
          <p:cNvPr id="513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573FA4F9-FC46-06B0-9258-865B83969E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187771"/>
            <a:ext cx="7214616" cy="445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125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5" name="Rectangle 718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DBE0FC5-FB10-4F36-9881-74AF9416E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– efficiency</a:t>
            </a:r>
          </a:p>
        </p:txBody>
      </p:sp>
      <p:sp>
        <p:nvSpPr>
          <p:cNvPr id="718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21CDA1C7-8E3B-C09E-0B35-E3F797B08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187771"/>
            <a:ext cx="7214616" cy="445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4379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B058E6-35AD-4DC4-9860-FCE45AFB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4600"/>
              <a:t>Potential improvements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24ED6E-5864-47FD-B96B-6EC80AA2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US" sz="2200"/>
              <a:t>4K video is unnecessary. Could get similar result with lower resolution videos.</a:t>
            </a:r>
          </a:p>
          <a:p>
            <a:r>
              <a:rPr lang="en-US" sz="2200"/>
              <a:t>Using GPU, much higher speedup could have been achieved.</a:t>
            </a:r>
          </a:p>
          <a:p>
            <a:r>
              <a:rPr lang="en-US" sz="2200"/>
              <a:t>New version of YOLO (YOLOv7) could be more efficient and more precise.</a:t>
            </a:r>
          </a:p>
          <a:p>
            <a:r>
              <a:rPr lang="en-US" sz="2200"/>
              <a:t>Python’s multiprocessing has many options for parallelization; can optimize code.</a:t>
            </a:r>
          </a:p>
        </p:txBody>
      </p:sp>
    </p:spTree>
    <p:extLst>
      <p:ext uri="{BB962C8B-B14F-4D97-AF65-F5344CB8AC3E}">
        <p14:creationId xmlns:p14="http://schemas.microsoft.com/office/powerpoint/2010/main" val="2458825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B058E6-35AD-4DC4-9860-FCE45AFB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 dirty="0"/>
              <a:t>Conclusion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24ED6E-5864-47FD-B96B-6EC80AA2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US" sz="2200" dirty="0"/>
              <a:t>Our hypothesis, using multiprocessing to reduce the time taken is Accepted. </a:t>
            </a:r>
          </a:p>
          <a:p>
            <a:r>
              <a:rPr lang="en-US" sz="2200" dirty="0"/>
              <a:t>We have also proven that using multiple processes will not decrease the quality of the output.</a:t>
            </a:r>
          </a:p>
          <a:p>
            <a:r>
              <a:rPr lang="en-US" sz="2200" dirty="0"/>
              <a:t>In parallelization (version 2), time taken to save the frame as images and reading it back reduces a huge time than dealing with image array.</a:t>
            </a:r>
          </a:p>
        </p:txBody>
      </p:sp>
    </p:spTree>
    <p:extLst>
      <p:ext uri="{BB962C8B-B14F-4D97-AF65-F5344CB8AC3E}">
        <p14:creationId xmlns:p14="http://schemas.microsoft.com/office/powerpoint/2010/main" val="4209471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D78EB-2BB9-F9EA-FFA2-35D898242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Reference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89BE7-0422-9CD8-43DB-749CB6317E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>
                <a:effectLst/>
              </a:rPr>
              <a:t>Python3: </a:t>
            </a:r>
            <a:r>
              <a:rPr lang="en-US" sz="2200" dirty="0">
                <a:effectLst/>
                <a:hlinkClick r:id="rId2"/>
              </a:rPr>
              <a:t>https://www.python.org</a:t>
            </a:r>
            <a:r>
              <a:rPr lang="en-US" sz="2200" dirty="0">
                <a:effectLst/>
              </a:rPr>
              <a:t> </a:t>
            </a:r>
          </a:p>
          <a:p>
            <a:r>
              <a:rPr lang="en-US" sz="2200" dirty="0">
                <a:effectLst/>
              </a:rPr>
              <a:t>YOLOv3: </a:t>
            </a:r>
            <a:r>
              <a:rPr lang="en-US" sz="2200" dirty="0">
                <a:effectLst/>
                <a:hlinkClick r:id="rId3"/>
              </a:rPr>
              <a:t>https://arxiv.org/abs/1804.02767</a:t>
            </a:r>
            <a:endParaRPr lang="en-US" sz="2200" dirty="0"/>
          </a:p>
          <a:p>
            <a:r>
              <a:rPr lang="en-US" sz="2200" dirty="0">
                <a:effectLst/>
              </a:rPr>
              <a:t>ImageAI</a:t>
            </a:r>
            <a:r>
              <a:rPr lang="en-US" sz="2200" dirty="0"/>
              <a:t>: </a:t>
            </a:r>
            <a:r>
              <a:rPr lang="en-US" sz="2200" dirty="0">
                <a:hlinkClick r:id="rId4"/>
              </a:rPr>
              <a:t>https://github.com/OlafenwaMoses/ImageAI/</a:t>
            </a:r>
            <a:r>
              <a:rPr lang="en-US" sz="2200" dirty="0"/>
              <a:t> </a:t>
            </a:r>
          </a:p>
          <a:p>
            <a:r>
              <a:rPr lang="en-US" sz="2200" dirty="0">
                <a:effectLst/>
              </a:rPr>
              <a:t>OpenCV: </a:t>
            </a:r>
            <a:r>
              <a:rPr lang="en-US" sz="2200" dirty="0">
                <a:effectLst/>
                <a:hlinkClick r:id="rId5"/>
              </a:rPr>
              <a:t>https://github.com/opencv/opencv-python</a:t>
            </a:r>
            <a:r>
              <a:rPr lang="en-US" sz="2200" dirty="0">
                <a:effectLst/>
              </a:rPr>
              <a:t> </a:t>
            </a:r>
          </a:p>
          <a:p>
            <a:r>
              <a:rPr lang="en-US" sz="2200" dirty="0"/>
              <a:t>Multiprocessing: </a:t>
            </a:r>
            <a:r>
              <a:rPr lang="en-US" sz="2200" dirty="0">
                <a:hlinkClick r:id="rId6"/>
              </a:rPr>
              <a:t>https://docs.python.org/3/library/multiprocessing.html</a:t>
            </a:r>
            <a:r>
              <a:rPr lang="en-US" sz="2200" dirty="0"/>
              <a:t> </a:t>
            </a:r>
          </a:p>
          <a:p>
            <a:r>
              <a:rPr lang="en-US" sz="2200" dirty="0"/>
              <a:t>Darknet: </a:t>
            </a:r>
            <a:r>
              <a:rPr lang="en-US" sz="2200" dirty="0">
                <a:hlinkClick r:id="rId7"/>
              </a:rPr>
              <a:t>https://pjreddie.com/darknet/</a:t>
            </a:r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Testing Video: </a:t>
            </a:r>
            <a:r>
              <a:rPr lang="en-US" sz="2200" dirty="0">
                <a:hlinkClick r:id="rId8"/>
              </a:rPr>
              <a:t>https://www.pexels.com/search/videos/times%20square/</a:t>
            </a:r>
            <a:r>
              <a:rPr lang="en-US" sz="2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06884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3CF02C-8A6F-CA3F-D191-721F0CA1F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9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54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3" name="Rectangle 105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B058E6-35AD-4DC4-9860-FCE45AFB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Object Detection</a:t>
            </a:r>
          </a:p>
        </p:txBody>
      </p:sp>
      <p:sp>
        <p:nvSpPr>
          <p:cNvPr id="1064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24ED6E-5864-47FD-B96B-6EC80AA265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Object detection is a branch of computer vision and image processing. It generally uses Convolution Neural Networks (CNN) for its operations.</a:t>
            </a:r>
          </a:p>
          <a:p>
            <a:r>
              <a:rPr lang="en-US" sz="2200"/>
              <a:t>It deals with finding instances of semantic items of a specific class (such as individuals, buildings, or cars) in digital photos and videos.</a:t>
            </a:r>
          </a:p>
        </p:txBody>
      </p:sp>
      <p:pic>
        <p:nvPicPr>
          <p:cNvPr id="1026" name="Picture 2" descr="A dog sitting on a bench next to a bicycle&#10;&#10;Description automatically generated with low confidence">
            <a:extLst>
              <a:ext uri="{FF2B5EF4-FFF2-40B4-BE49-F238E27FC236}">
                <a16:creationId xmlns:a16="http://schemas.microsoft.com/office/drawing/2014/main" id="{93AD7CA6-CFB3-53AD-28AB-97054A132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13847" r="13847"/>
          <a:stretch/>
        </p:blipFill>
        <p:spPr bwMode="auto">
          <a:xfrm>
            <a:off x="6099048" y="711068"/>
            <a:ext cx="5458968" cy="543586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719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4" name="Rectangle 10253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B058E6-35AD-4DC4-9860-FCE45AFB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Why Multiprocessing?</a:t>
            </a:r>
          </a:p>
        </p:txBody>
      </p:sp>
      <p:sp>
        <p:nvSpPr>
          <p:cNvPr id="1025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24ED6E-5864-47FD-B96B-6EC80AA2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b="1" dirty="0"/>
              <a:t>Serial: </a:t>
            </a:r>
            <a:r>
              <a:rPr lang="en-US" sz="2200" dirty="0"/>
              <a:t>A method of processing where one task is finished at a time and all the tasks are carried out sequentially by the processor. increased processor workload.</a:t>
            </a:r>
          </a:p>
          <a:p>
            <a:r>
              <a:rPr lang="en-US" sz="2200" b="1" dirty="0"/>
              <a:t>Parallel: </a:t>
            </a:r>
            <a:r>
              <a:rPr lang="en-US" sz="2200" dirty="0"/>
              <a:t>In this type of processing, multiple tasks are executed at the same time by distinct processors. The task takes less time to perform. Workload per CPU is reduced.</a:t>
            </a:r>
            <a:endParaRPr lang="en-US" sz="2200" b="1" dirty="0"/>
          </a:p>
        </p:txBody>
      </p:sp>
      <p:pic>
        <p:nvPicPr>
          <p:cNvPr id="10242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99CA3A81-4CC4-C896-5F11-D12111D42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tretch/>
        </p:blipFill>
        <p:spPr bwMode="auto">
          <a:xfrm>
            <a:off x="6099048" y="1170352"/>
            <a:ext cx="5458968" cy="451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38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B058E6-35AD-4DC4-9860-FCE45AFB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YOLO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24ED6E-5864-47FD-B96B-6EC80AA2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/>
              <a:t>Algorithm I am using for detection is YOLOv3 (You Only Look Once, Version 3).</a:t>
            </a:r>
          </a:p>
          <a:p>
            <a:r>
              <a:rPr lang="en-US" sz="2200"/>
              <a:t>Version 1-3 was created by Joseph Redmon and Ali Farhadi.</a:t>
            </a:r>
          </a:p>
          <a:p>
            <a:r>
              <a:rPr lang="en-US" sz="2200"/>
              <a:t>Official Versions of YOLO are YOLO v1, YOLOv2, YOLOv3, YOLOv4 and YOLOv7</a:t>
            </a:r>
          </a:p>
          <a:p>
            <a:r>
              <a:rPr lang="en-US" sz="2200"/>
              <a:t>YOLO is based on framework Darknet-53.</a:t>
            </a:r>
          </a:p>
          <a:p>
            <a:pPr marL="0" indent="0">
              <a:buNone/>
            </a:pPr>
            <a:endParaRPr lang="en-US" sz="2200"/>
          </a:p>
          <a:p>
            <a:pPr marL="0" indent="0">
              <a:buNone/>
            </a:pPr>
            <a:r>
              <a:rPr lang="en-US" sz="2200"/>
              <a:t>Why YOLOv3?</a:t>
            </a:r>
          </a:p>
          <a:p>
            <a:r>
              <a:rPr lang="en-US" sz="2200"/>
              <a:t>YOLO has the advantage of being much faster than other networks and still maintains accuracy.</a:t>
            </a:r>
          </a:p>
        </p:txBody>
      </p:sp>
    </p:spTree>
    <p:extLst>
      <p:ext uri="{BB962C8B-B14F-4D97-AF65-F5344CB8AC3E}">
        <p14:creationId xmlns:p14="http://schemas.microsoft.com/office/powerpoint/2010/main" val="1467906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B058E6-35AD-4DC4-9860-FCE45AFB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I</a:t>
            </a:r>
            <a:r>
              <a:rPr lang="en-US" sz="5400" cap="none" dirty="0"/>
              <a:t>mage</a:t>
            </a:r>
            <a:r>
              <a:rPr lang="en-US" sz="5400" dirty="0"/>
              <a:t>AI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24ED6E-5864-47FD-B96B-6EC80AA2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400" dirty="0"/>
              <a:t>ImageAI is a python library used to build applications and systems with self-contained Deep Learning and Computer Vision capabilities.</a:t>
            </a:r>
            <a:r>
              <a:rPr lang="en-US" sz="2400" b="0" i="0" u="none" strike="noStrike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 </a:t>
            </a:r>
          </a:p>
          <a:p>
            <a:r>
              <a:rPr lang="en-US" sz="2400" dirty="0"/>
              <a:t>ImageAI is a project developed by </a:t>
            </a:r>
            <a:r>
              <a:rPr lang="en-US" sz="2400" dirty="0">
                <a:solidFill>
                  <a:schemeClr val="accent2"/>
                </a:solidFill>
              </a:rPr>
              <a:t>Moses Olafenwa</a:t>
            </a:r>
            <a:r>
              <a:rPr lang="en-US" sz="2400" dirty="0"/>
              <a:t> and </a:t>
            </a:r>
            <a:r>
              <a:rPr lang="en-US" sz="2400" dirty="0">
                <a:solidFill>
                  <a:schemeClr val="accent2"/>
                </a:solidFill>
              </a:rPr>
              <a:t>John Olafenwa </a:t>
            </a:r>
            <a:r>
              <a:rPr lang="en-US" sz="2400" dirty="0"/>
              <a:t>, the </a:t>
            </a:r>
            <a:r>
              <a:rPr lang="en-US" sz="2400" dirty="0">
                <a:solidFill>
                  <a:schemeClr val="accent2"/>
                </a:solidFill>
              </a:rPr>
              <a:t>DeepQuest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2"/>
                </a:solidFill>
              </a:rPr>
              <a:t>AI</a:t>
            </a:r>
            <a:r>
              <a:rPr lang="en-US" sz="2400" dirty="0"/>
              <a:t> team.</a:t>
            </a:r>
          </a:p>
          <a:p>
            <a:r>
              <a:rPr lang="en-US" sz="2400" dirty="0"/>
              <a:t>ImageAI supports object detection, video detection and object tracking using RetinaNet, YOLOv3 and TinyYOLOv3 trained on COCO dataset.</a:t>
            </a:r>
          </a:p>
          <a:p>
            <a:r>
              <a:rPr lang="en-US" sz="2400" dirty="0"/>
              <a:t>It also allows us to train custom models for performing detection and recognition of new objects.</a:t>
            </a:r>
          </a:p>
        </p:txBody>
      </p:sp>
    </p:spTree>
    <p:extLst>
      <p:ext uri="{BB962C8B-B14F-4D97-AF65-F5344CB8AC3E}">
        <p14:creationId xmlns:p14="http://schemas.microsoft.com/office/powerpoint/2010/main" val="2733103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7D88312-B290-4F0E-830D-F89833950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dirty="0"/>
              <a:t>Applications of Person detection</a:t>
            </a:r>
          </a:p>
        </p:txBody>
      </p:sp>
      <p:sp>
        <p:nvSpPr>
          <p:cNvPr id="820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F264DD-F334-48B9-BD45-B97B0C50CB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Object detection has been determined the numerous applications in computer vision such as </a:t>
            </a:r>
          </a:p>
          <a:p>
            <a:pPr lvl="1"/>
            <a:r>
              <a:rPr lang="en-US" sz="2000" dirty="0"/>
              <a:t>Object tracking</a:t>
            </a:r>
          </a:p>
          <a:p>
            <a:pPr lvl="1"/>
            <a:r>
              <a:rPr lang="en-US" sz="2000" dirty="0"/>
              <a:t>Data Retrieval</a:t>
            </a:r>
          </a:p>
          <a:p>
            <a:pPr lvl="1"/>
            <a:r>
              <a:rPr lang="en-US" sz="2000" dirty="0"/>
              <a:t>Video surveillance</a:t>
            </a:r>
          </a:p>
          <a:p>
            <a:pPr lvl="1"/>
            <a:r>
              <a:rPr lang="en-US" sz="2000" dirty="0"/>
              <a:t>Image captioning</a:t>
            </a:r>
          </a:p>
          <a:p>
            <a:pPr lvl="1"/>
            <a:r>
              <a:rPr lang="en-US" sz="2000" dirty="0"/>
              <a:t>Image segmentation</a:t>
            </a:r>
          </a:p>
          <a:p>
            <a:pPr lvl="1"/>
            <a:r>
              <a:rPr lang="en-US" sz="2000" dirty="0"/>
              <a:t>Medical Imaging.</a:t>
            </a:r>
          </a:p>
          <a:p>
            <a:endParaRPr lang="en-US" sz="2000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1A93149-90D8-0D40-7F24-6B90C7ABD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31444" r="31444"/>
          <a:stretch/>
        </p:blipFill>
        <p:spPr bwMode="auto">
          <a:xfrm>
            <a:off x="5313225" y="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181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085ABE-ED75-61B8-EB9F-41E6E4BB3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Person Detection - Serial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203D7E-D27E-93CB-8C74-AFC86E94F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319265" y="2397816"/>
            <a:ext cx="11548872" cy="35836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20009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B058E6-35AD-4DC4-9860-FCE45AFB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 dirty="0"/>
              <a:t>How can we parallelize person detection?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24ED6E-5864-47FD-B96B-6EC80AA2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US" sz="2200" b="1" dirty="0"/>
              <a:t>Version 1:</a:t>
            </a:r>
            <a:r>
              <a:rPr lang="en-US" sz="2200" dirty="0"/>
              <a:t> </a:t>
            </a:r>
          </a:p>
          <a:p>
            <a:pPr lvl="1"/>
            <a:r>
              <a:rPr lang="en-US" sz="2200" dirty="0"/>
              <a:t>Parse each frame from a video to get image array.</a:t>
            </a:r>
          </a:p>
          <a:p>
            <a:pPr lvl="1"/>
            <a:r>
              <a:rPr lang="en-US" sz="2200" dirty="0"/>
              <a:t>Pass image array to each core and run person detection function on each core.</a:t>
            </a:r>
          </a:p>
          <a:p>
            <a:pPr marL="457200" lvl="1" indent="0">
              <a:buNone/>
            </a:pPr>
            <a:endParaRPr lang="en-US" sz="2200" b="1" dirty="0"/>
          </a:p>
          <a:p>
            <a:r>
              <a:rPr lang="en-US" sz="2200" b="1" dirty="0"/>
              <a:t>Version 2: </a:t>
            </a:r>
          </a:p>
          <a:p>
            <a:pPr lvl="1"/>
            <a:r>
              <a:rPr lang="en-US" sz="2200" dirty="0"/>
              <a:t>Parse each frame from a video and save each frame as an image.</a:t>
            </a:r>
          </a:p>
          <a:p>
            <a:pPr lvl="1"/>
            <a:r>
              <a:rPr lang="en-US" sz="2200" dirty="0"/>
              <a:t>Read each image and pass it to the person detection function on each core.</a:t>
            </a:r>
          </a:p>
          <a:p>
            <a:pPr lvl="1"/>
            <a:r>
              <a:rPr lang="en-US" sz="2200" dirty="0"/>
              <a:t>Save each detected image array as each frame.</a:t>
            </a:r>
          </a:p>
          <a:p>
            <a:pPr lvl="1"/>
            <a:r>
              <a:rPr lang="en-US" sz="2200" dirty="0"/>
              <a:t>Read each frame and stitch all frames to make it a video</a:t>
            </a:r>
          </a:p>
        </p:txBody>
      </p:sp>
    </p:spTree>
    <p:extLst>
      <p:ext uri="{BB962C8B-B14F-4D97-AF65-F5344CB8AC3E}">
        <p14:creationId xmlns:p14="http://schemas.microsoft.com/office/powerpoint/2010/main" val="4190308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B058E6-35AD-4DC4-9860-FCE45AFB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/>
              <a:t>Hypothesis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24ED6E-5864-47FD-B96B-6EC80AA26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dirty="0"/>
              <a:t>We hypothesize that the person detection will be faster when parallelized.</a:t>
            </a:r>
          </a:p>
          <a:p>
            <a:pPr lvl="1"/>
            <a:r>
              <a:rPr lang="en-US" sz="2200" dirty="0"/>
              <a:t>Allows detection to be performed in parallel.</a:t>
            </a:r>
          </a:p>
          <a:p>
            <a:pPr lvl="1"/>
            <a:r>
              <a:rPr lang="en-US" sz="2200" dirty="0"/>
              <a:t>Overall time taken to communicate with multiprocessors will be faster and more efficient.</a:t>
            </a:r>
          </a:p>
        </p:txBody>
      </p:sp>
    </p:spTree>
    <p:extLst>
      <p:ext uri="{BB962C8B-B14F-4D97-AF65-F5344CB8AC3E}">
        <p14:creationId xmlns:p14="http://schemas.microsoft.com/office/powerpoint/2010/main" val="318973197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assd-powerpoint-template-dark.potx" id="{BB697130-40A3-41EB-BC30-A53C784ECCF3}" vid="{D2C65129-0752-4DD1-9BD1-7AD678DEBAF9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3127</TotalTime>
  <Words>797</Words>
  <Application>Microsoft Macintosh PowerPoint</Application>
  <PresentationFormat>Widescreen</PresentationFormat>
  <Paragraphs>91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Avenir Next LT Pro Light</vt:lpstr>
      <vt:lpstr>Calibri</vt:lpstr>
      <vt:lpstr>Calibri Light</vt:lpstr>
      <vt:lpstr>Franklin Gothic Medium</vt:lpstr>
      <vt:lpstr>Lato</vt:lpstr>
      <vt:lpstr>Rockwell</vt:lpstr>
      <vt:lpstr>1_Office Theme</vt:lpstr>
      <vt:lpstr>Office Theme</vt:lpstr>
      <vt:lpstr>Person Detection Using Embarrassingly Parallel Computing</vt:lpstr>
      <vt:lpstr>Object Detection</vt:lpstr>
      <vt:lpstr>Why Multiprocessing?</vt:lpstr>
      <vt:lpstr>YOLO</vt:lpstr>
      <vt:lpstr>ImageAI</vt:lpstr>
      <vt:lpstr>Applications of Person detection</vt:lpstr>
      <vt:lpstr>Person Detection - Serial</vt:lpstr>
      <vt:lpstr>How can we parallelize person detection?</vt:lpstr>
      <vt:lpstr>Hypothesis</vt:lpstr>
      <vt:lpstr>Person Detection – Parallel (version 1)</vt:lpstr>
      <vt:lpstr>Person Detection – Parallel (version 2)</vt:lpstr>
      <vt:lpstr>Methods</vt:lpstr>
      <vt:lpstr>Results – 8 cores</vt:lpstr>
      <vt:lpstr>Results – Speedup</vt:lpstr>
      <vt:lpstr>Results – efficiency</vt:lpstr>
      <vt:lpstr>Potential improvements</vt:lpstr>
      <vt:lpstr>Conclusion</vt:lpstr>
      <vt:lpstr>Reference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 Detection using Embarrassingly parallel computing</dc:title>
  <dc:creator>Pradyoth S P</dc:creator>
  <cp:lastModifiedBy>Pradyoth S P</cp:lastModifiedBy>
  <cp:revision>5</cp:revision>
  <dcterms:created xsi:type="dcterms:W3CDTF">2022-12-09T21:58:31Z</dcterms:created>
  <dcterms:modified xsi:type="dcterms:W3CDTF">2022-12-12T02:05:51Z</dcterms:modified>
</cp:coreProperties>
</file>

<file path=docProps/thumbnail.jpeg>
</file>